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</p:sldIdLst>
  <p:sldSz cy="6858000" cx="9144000"/>
  <p:notesSz cx="6858000" cy="9144000"/>
  <p:embeddedFontLst>
    <p:embeddedFont>
      <p:font typeface="Montserrat"/>
      <p:regular r:id="rId38"/>
      <p:bold r:id="rId39"/>
      <p:italic r:id="rId40"/>
      <p:boldItalic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-italic.fntdata"/><Relationship Id="rId20" Type="http://schemas.openxmlformats.org/officeDocument/2006/relationships/slide" Target="slides/slide15.xml"/><Relationship Id="rId41" Type="http://schemas.openxmlformats.org/officeDocument/2006/relationships/font" Target="fonts/Montserrat-bold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font" Target="fonts/Montserrat-bold.fntdata"/><Relationship Id="rId16" Type="http://schemas.openxmlformats.org/officeDocument/2006/relationships/slide" Target="slides/slide11.xml"/><Relationship Id="rId38" Type="http://schemas.openxmlformats.org/officeDocument/2006/relationships/font" Target="fonts/Montserrat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2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2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3" name="Google Shape;93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4" name="Google Shape;94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3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3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3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cf61282270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5" name="Google Shape;135;gcf61282270_0_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2227454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" name="Google Shape;27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1" name="Google Shape;31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" name="Google Shape;32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" name="Google Shape;33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6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6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8" name="Google Shape;38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" name="Google Shape;39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" name="Google Shape;40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7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4" name="Google Shape;44;p7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5" name="Google Shape;45;p7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6" name="Google Shape;46;p7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7" name="Google Shape;47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Google Shape;48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0.xml"/><Relationship Id="rId1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 b="0" i="0" sz="4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/>
        </p:nvSpPr>
        <p:spPr>
          <a:xfrm>
            <a:off x="1168930" y="6344711"/>
            <a:ext cx="4942379" cy="4154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© Paul Fremantle 2016 except where credited elsewhere.  This work is licensed under a Creative Commons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Attribution-NonCommercial-ShareAlike 4.0 International License</a:t>
            </a:r>
            <a:b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See  </a:t>
            </a:r>
            <a:r>
              <a:rPr b="0" i="0" lang="en-US" sz="700" u="sng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  <a:hlinkClick r:id="rId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http://creativecommons.org/licenses/by-nc-sa/4.0/</a:t>
            </a: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/>
          </a:p>
        </p:txBody>
      </p:sp>
      <p:pic>
        <p:nvPicPr>
          <p:cNvPr id="13" name="Google Shape;13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5635" y="6428175"/>
            <a:ext cx="792765" cy="279269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://www.steves-internet-guide.com/mqtt-protocol-messages-overview/" TargetMode="External"/><Relationship Id="rId4" Type="http://schemas.openxmlformats.org/officeDocument/2006/relationships/image" Target="../media/image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2.png"/><Relationship Id="rId4" Type="http://schemas.openxmlformats.org/officeDocument/2006/relationships/image" Target="../media/image9.png"/><Relationship Id="rId5" Type="http://schemas.openxmlformats.org/officeDocument/2006/relationships/hyperlink" Target="https://softwaremill.com/mqperf/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content.pivotal.io/blog/rabbitmq-hits-one-million-messages-per-second-on-google-compute-engine" TargetMode="External"/><Relationship Id="rId4" Type="http://schemas.openxmlformats.org/officeDocument/2006/relationships/image" Target="../media/image1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softwaremill.com/mqperf/" TargetMode="External"/><Relationship Id="rId4" Type="http://schemas.openxmlformats.org/officeDocument/2006/relationships/image" Target="../media/image6.png"/><Relationship Id="rId5" Type="http://schemas.openxmlformats.org/officeDocument/2006/relationships/image" Target="../media/image1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3.png"/><Relationship Id="rId4" Type="http://schemas.openxmlformats.org/officeDocument/2006/relationships/hyperlink" Target="http://www.slideshare.net/charmalloc/" TargetMode="Externa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8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hyperlink" Target="https://www.slideshare.net/CentricConsulting/eventdriven-architecture-57613466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Relationship Id="rId4" Type="http://schemas.openxmlformats.org/officeDocument/2006/relationships/hyperlink" Target="https://eventuate.io/whyeventsourcing.html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Event Based Approaches</a:t>
            </a:r>
            <a:endParaRPr/>
          </a:p>
        </p:txBody>
      </p:sp>
      <p:sp>
        <p:nvSpPr>
          <p:cNvPr id="85" name="Google Shape;85;p13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rPr lang="en-US"/>
              <a:t>Oxford University </a:t>
            </a:r>
            <a:endParaRPr/>
          </a:p>
          <a:p>
            <a:pPr indent="0" lvl="0" marL="0" rtl="0" algn="ctr"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rPr lang="en-US"/>
              <a:t>Software Engineering Programme</a:t>
            </a:r>
            <a:endParaRPr/>
          </a:p>
          <a:p>
            <a:pPr indent="0" lvl="0" marL="0" rtl="0" algn="ctr"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rPr lang="en-US"/>
              <a:t>April 2021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Message distribution systems</a:t>
            </a:r>
            <a:endParaRPr/>
          </a:p>
        </p:txBody>
      </p:sp>
      <p:sp>
        <p:nvSpPr>
          <p:cNvPr id="145" name="Google Shape;145;p22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NATS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MQTT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STOMP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AMQP / RabbitMQ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Kafka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NATS</a:t>
            </a:r>
            <a:endParaRPr/>
          </a:p>
        </p:txBody>
      </p:sp>
      <p:sp>
        <p:nvSpPr>
          <p:cNvPr id="151" name="Google Shape;151;p2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Simple text based protocol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Multiple patterns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Pure Pub/Sub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Request-Reply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Queuing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Clustered servers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Distributed queue across clusters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Cluster aware clients</a:t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NATS simple demo</a:t>
            </a:r>
            <a:br>
              <a:rPr lang="en-US"/>
            </a:br>
            <a:endParaRPr/>
          </a:p>
        </p:txBody>
      </p:sp>
      <p:pic>
        <p:nvPicPr>
          <p:cNvPr id="157" name="Google Shape;157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4291" y="1061270"/>
            <a:ext cx="7386543" cy="54770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NATS Streaming</a:t>
            </a:r>
            <a:endParaRPr/>
          </a:p>
        </p:txBody>
      </p:sp>
      <p:pic>
        <p:nvPicPr>
          <p:cNvPr id="163" name="Google Shape;163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6410" y="1476248"/>
            <a:ext cx="7520186" cy="49546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NATS Streaming</a:t>
            </a:r>
            <a:endParaRPr/>
          </a:p>
        </p:txBody>
      </p:sp>
      <p:sp>
        <p:nvSpPr>
          <p:cNvPr id="169" name="Google Shape;169;p26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At least once delivery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Publisher rate limiting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Subscriber rate limiting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Message Replay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Durable Subscriptions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MQTT</a:t>
            </a:r>
            <a:endParaRPr/>
          </a:p>
        </p:txBody>
      </p:sp>
      <p:sp>
        <p:nvSpPr>
          <p:cNvPr id="175" name="Google Shape;175;p27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Very lightweight binary protocol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2-byte overhead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Widely used in IoT scenarios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Pub-sub only until MQTT5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QoS levels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Fire and forget QoS0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At least once QoS1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Exactly once QoS2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MQTT</a:t>
            </a:r>
            <a:endParaRPr/>
          </a:p>
        </p:txBody>
      </p:sp>
      <p:pic>
        <p:nvPicPr>
          <p:cNvPr id="181" name="Google Shape;181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3404" y="1929000"/>
            <a:ext cx="8170440" cy="33989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MQTT Packets</a:t>
            </a:r>
            <a:br>
              <a:rPr lang="en-US"/>
            </a:br>
            <a:r>
              <a:rPr lang="en-US" sz="1600" u="sng">
                <a:solidFill>
                  <a:schemeClr val="hlink"/>
                </a:solidFill>
                <a:hlinkClick r:id="rId3"/>
              </a:rPr>
              <a:t>http://www.steves-internet-guide.com/mqtt-protocol-messages-overview/</a:t>
            </a:r>
            <a:r>
              <a:rPr lang="en-US" sz="1600"/>
              <a:t> </a:t>
            </a:r>
            <a:endParaRPr/>
          </a:p>
        </p:txBody>
      </p:sp>
      <p:pic>
        <p:nvPicPr>
          <p:cNvPr id="187" name="Google Shape;187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417638"/>
            <a:ext cx="9144000" cy="50062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4100" y="876300"/>
            <a:ext cx="7035800" cy="509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49400" y="0"/>
            <a:ext cx="6025793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 txBox="1"/>
          <p:nvPr>
            <p:ph type="title"/>
          </p:nvPr>
        </p:nvSpPr>
        <p:spPr>
          <a:xfrm>
            <a:off x="457200" y="2782339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Why Asynchronous?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AMQP / RabbitMQ</a:t>
            </a:r>
            <a:endParaRPr/>
          </a:p>
        </p:txBody>
      </p:sp>
      <p:sp>
        <p:nvSpPr>
          <p:cNvPr id="203" name="Google Shape;203;p32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AMQP is an advanced messaging protocol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Designed to meet more enterprise needs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Emerged from JP Morgan attempting to decouple from proprietary systems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Standardised in OASIS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Although many implementations prefer 0-91 to 1-00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35000"/>
            <a:ext cx="9144000" cy="55804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34"/>
          <p:cNvPicPr preferRelativeResize="0"/>
          <p:nvPr/>
        </p:nvPicPr>
        <p:blipFill rotWithShape="1">
          <a:blip r:embed="rId3">
            <a:alphaModFix/>
          </a:blip>
          <a:srcRect b="0" l="0" r="0" t="13907"/>
          <a:stretch/>
        </p:blipFill>
        <p:spPr>
          <a:xfrm>
            <a:off x="215087" y="1349284"/>
            <a:ext cx="6112882" cy="3035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86250" y="3611300"/>
            <a:ext cx="6257750" cy="3246699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34"/>
          <p:cNvSpPr txBox="1"/>
          <p:nvPr>
            <p:ph type="title"/>
          </p:nvPr>
        </p:nvSpPr>
        <p:spPr>
          <a:xfrm>
            <a:off x="457200" y="135744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RabbitMQ performance</a:t>
            </a:r>
            <a:br>
              <a:rPr lang="en-US"/>
            </a:br>
            <a:r>
              <a:rPr lang="en-US" sz="2000" u="sng">
                <a:solidFill>
                  <a:schemeClr val="hlink"/>
                </a:solidFill>
                <a:hlinkClick r:id="rId5"/>
              </a:rPr>
              <a:t>https://softwaremill.com/mqperf/</a:t>
            </a:r>
            <a:r>
              <a:rPr lang="en-US" sz="2000"/>
              <a:t> 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&gt;1m msgs/sec</a:t>
            </a:r>
            <a:br>
              <a:rPr lang="en-US"/>
            </a:br>
            <a:r>
              <a:rPr lang="en-US" sz="1200" u="sng">
                <a:solidFill>
                  <a:schemeClr val="hlink"/>
                </a:solidFill>
                <a:hlinkClick r:id="rId3"/>
              </a:rPr>
              <a:t>https://content.pivotal.io/blog/rabbitmq-hits-one-million-messages-per-second-on-google-compute-engine</a:t>
            </a:r>
            <a:r>
              <a:rPr lang="en-US" sz="1200"/>
              <a:t> </a:t>
            </a:r>
            <a:endParaRPr/>
          </a:p>
        </p:txBody>
      </p:sp>
      <p:pic>
        <p:nvPicPr>
          <p:cNvPr id="221" name="Google Shape;221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546238"/>
            <a:ext cx="9143999" cy="46376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ActiveMQ / Artemis</a:t>
            </a:r>
            <a:endParaRPr/>
          </a:p>
        </p:txBody>
      </p:sp>
      <p:pic>
        <p:nvPicPr>
          <p:cNvPr id="227" name="Google Shape;227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27312" y="1417638"/>
            <a:ext cx="5019525" cy="47138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Artemis	</a:t>
            </a:r>
            <a:endParaRPr/>
          </a:p>
        </p:txBody>
      </p:sp>
      <p:sp>
        <p:nvSpPr>
          <p:cNvPr id="233" name="Google Shape;233;p37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Supports multi-protocols: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“JMS”, AMQP, STOMP, OpenWire, MQTT, REST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Highly available and clusterable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Written in Java</a:t>
            </a:r>
            <a:endParaRPr/>
          </a:p>
          <a:p>
            <a:pPr indent="-1079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Artemis Performance</a:t>
            </a:r>
            <a:br>
              <a:rPr lang="en-US"/>
            </a:br>
            <a:r>
              <a:rPr lang="en-US" sz="2000" u="sng">
                <a:solidFill>
                  <a:schemeClr val="hlink"/>
                </a:solidFill>
                <a:hlinkClick r:id="rId3"/>
              </a:rPr>
              <a:t>https://softwaremill.com/mqperf/</a:t>
            </a:r>
            <a:r>
              <a:rPr lang="en-US" sz="2000"/>
              <a:t> </a:t>
            </a:r>
            <a:endParaRPr/>
          </a:p>
        </p:txBody>
      </p:sp>
      <p:pic>
        <p:nvPicPr>
          <p:cNvPr id="239" name="Google Shape;239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369172"/>
            <a:ext cx="4925243" cy="29564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3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016576" y="3507207"/>
            <a:ext cx="6127423" cy="32240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Apache Kafka</a:t>
            </a:r>
            <a:endParaRPr/>
          </a:p>
        </p:txBody>
      </p:sp>
      <p:pic>
        <p:nvPicPr>
          <p:cNvPr id="246" name="Google Shape;246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200" y="1117600"/>
            <a:ext cx="8991600" cy="462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4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Apache Kafka</a:t>
            </a:r>
            <a:endParaRPr/>
          </a:p>
        </p:txBody>
      </p:sp>
      <p:pic>
        <p:nvPicPr>
          <p:cNvPr id="252" name="Google Shape;252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104900"/>
            <a:ext cx="9144000" cy="4643438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40"/>
          <p:cNvSpPr txBox="1"/>
          <p:nvPr/>
        </p:nvSpPr>
        <p:spPr>
          <a:xfrm>
            <a:off x="4560905" y="6437793"/>
            <a:ext cx="465298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Source: </a:t>
            </a:r>
            <a:r>
              <a:rPr lang="en-US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http://www.slideshare.net/charmalloc/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4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Kafka</a:t>
            </a:r>
            <a:endParaRPr/>
          </a:p>
        </p:txBody>
      </p:sp>
      <p:sp>
        <p:nvSpPr>
          <p:cNvPr id="259" name="Google Shape;259;p4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Applying “big data” approaches to messaging: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Partitioning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Multiple brokers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Elastically scalable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Supports clusters of co-ordinated consumers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Automatic re-election of leaders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Loose coupling</a:t>
            </a:r>
            <a:endParaRPr/>
          </a:p>
        </p:txBody>
      </p:sp>
      <p:pic>
        <p:nvPicPr>
          <p:cNvPr id="97" name="Google Shape;97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09813" y="1417638"/>
            <a:ext cx="4549775" cy="45259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Kafka exactly-once semantics</a:t>
            </a:r>
            <a:endParaRPr/>
          </a:p>
        </p:txBody>
      </p:sp>
      <p:pic>
        <p:nvPicPr>
          <p:cNvPr id="265" name="Google Shape;265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5867" y="1480778"/>
            <a:ext cx="7890933" cy="46063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Kafka Performance</a:t>
            </a:r>
            <a:endParaRPr/>
          </a:p>
        </p:txBody>
      </p:sp>
      <p:pic>
        <p:nvPicPr>
          <p:cNvPr id="271" name="Google Shape;271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3539" y="1386967"/>
            <a:ext cx="5743743" cy="337518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66098" y="3920617"/>
            <a:ext cx="4714401" cy="29373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Questions?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Event Driven Architecture</a:t>
            </a:r>
            <a:endParaRPr/>
          </a:p>
        </p:txBody>
      </p:sp>
      <p:sp>
        <p:nvSpPr>
          <p:cNvPr id="103" name="Google Shape;103;p16"/>
          <p:cNvSpPr/>
          <p:nvPr/>
        </p:nvSpPr>
        <p:spPr>
          <a:xfrm>
            <a:off x="829358" y="2734129"/>
            <a:ext cx="1684635" cy="1554956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Event Producer</a:t>
            </a:r>
            <a:endParaRPr/>
          </a:p>
        </p:txBody>
      </p:sp>
      <p:sp>
        <p:nvSpPr>
          <p:cNvPr id="104" name="Google Shape;104;p16"/>
          <p:cNvSpPr/>
          <p:nvPr/>
        </p:nvSpPr>
        <p:spPr>
          <a:xfrm>
            <a:off x="3302165" y="3006247"/>
            <a:ext cx="1969726" cy="1023678"/>
          </a:xfrm>
          <a:prstGeom prst="notched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Event</a:t>
            </a:r>
            <a:endParaRPr/>
          </a:p>
        </p:txBody>
      </p:sp>
      <p:sp>
        <p:nvSpPr>
          <p:cNvPr id="105" name="Google Shape;105;p16"/>
          <p:cNvSpPr/>
          <p:nvPr/>
        </p:nvSpPr>
        <p:spPr>
          <a:xfrm>
            <a:off x="5931990" y="1728149"/>
            <a:ext cx="1684635" cy="1554956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Event Consumer</a:t>
            </a:r>
            <a:endParaRPr/>
          </a:p>
        </p:txBody>
      </p:sp>
      <p:sp>
        <p:nvSpPr>
          <p:cNvPr id="106" name="Google Shape;106;p16"/>
          <p:cNvSpPr/>
          <p:nvPr/>
        </p:nvSpPr>
        <p:spPr>
          <a:xfrm>
            <a:off x="5931990" y="3559963"/>
            <a:ext cx="1684635" cy="1554956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Event Consumer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Loose coupling in EDA</a:t>
            </a:r>
            <a:endParaRPr/>
          </a:p>
        </p:txBody>
      </p:sp>
      <p:sp>
        <p:nvSpPr>
          <p:cNvPr id="112" name="Google Shape;112;p17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2385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Char char="•"/>
            </a:pPr>
            <a:r>
              <a:rPr lang="en-US" sz="2900"/>
              <a:t>Location </a:t>
            </a:r>
            <a:endParaRPr sz="2900"/>
          </a:p>
          <a:p>
            <a:pPr indent="-266700" lvl="1" marL="74295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500"/>
              <a:buChar char="–"/>
            </a:pPr>
            <a:r>
              <a:rPr lang="en-US" sz="2500"/>
              <a:t>Logical addresses</a:t>
            </a:r>
            <a:endParaRPr sz="2500"/>
          </a:p>
          <a:p>
            <a:pPr indent="-32385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900"/>
              <a:buChar char="•"/>
            </a:pPr>
            <a:r>
              <a:rPr lang="en-US" sz="2900"/>
              <a:t>Time </a:t>
            </a:r>
            <a:endParaRPr sz="2900"/>
          </a:p>
          <a:p>
            <a:pPr indent="-266700" lvl="1" marL="74295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500"/>
              <a:buChar char="–"/>
            </a:pPr>
            <a:r>
              <a:rPr lang="en-US" sz="2500"/>
              <a:t>Asynchronous, Store/Forward, Replay</a:t>
            </a:r>
            <a:endParaRPr sz="2500"/>
          </a:p>
          <a:p>
            <a:pPr indent="-32385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900"/>
              <a:buChar char="•"/>
            </a:pPr>
            <a:r>
              <a:rPr lang="en-US" sz="2900"/>
              <a:t>Message</a:t>
            </a:r>
            <a:endParaRPr sz="2900"/>
          </a:p>
          <a:p>
            <a:pPr indent="-266700" lvl="1" marL="74295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500"/>
              <a:buChar char="–"/>
            </a:pPr>
            <a:r>
              <a:rPr lang="en-US" sz="2500"/>
              <a:t>JSON, XML, ProtoBuf, etc</a:t>
            </a:r>
            <a:endParaRPr sz="2500"/>
          </a:p>
          <a:p>
            <a:pPr indent="-32385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900"/>
              <a:buChar char="•"/>
            </a:pPr>
            <a:r>
              <a:rPr lang="en-US" sz="2900"/>
              <a:t>Pattern</a:t>
            </a:r>
            <a:endParaRPr sz="2900"/>
          </a:p>
          <a:p>
            <a:pPr indent="-266700" lvl="1" marL="74295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500"/>
              <a:buChar char="–"/>
            </a:pPr>
            <a:r>
              <a:rPr lang="en-US" sz="2500"/>
              <a:t>Pub/Sub, Queue, 1-1, 1-many, many-many, request-reply</a:t>
            </a:r>
            <a:endParaRPr sz="2500"/>
          </a:p>
          <a:p>
            <a:pPr indent="-1397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 sz="29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EDA</a:t>
            </a:r>
            <a:br>
              <a:rPr lang="en-US"/>
            </a:br>
            <a:endParaRPr/>
          </a:p>
        </p:txBody>
      </p:sp>
      <p:pic>
        <p:nvPicPr>
          <p:cNvPr id="118" name="Google Shape;118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32000" y="889000"/>
            <a:ext cx="5080000" cy="508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Loose coupling via event bus</a:t>
            </a:r>
            <a:endParaRPr/>
          </a:p>
        </p:txBody>
      </p:sp>
      <p:pic>
        <p:nvPicPr>
          <p:cNvPr id="124" name="Google Shape;124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270000"/>
            <a:ext cx="9144000" cy="4298814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9"/>
          <p:cNvSpPr/>
          <p:nvPr/>
        </p:nvSpPr>
        <p:spPr>
          <a:xfrm>
            <a:off x="192930" y="5748312"/>
            <a:ext cx="924448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https://www.slideshare.net/CentricConsulting/eventdriven-architecture-57613466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Event Sourcing</a:t>
            </a:r>
            <a:endParaRPr/>
          </a:p>
        </p:txBody>
      </p:sp>
      <p:pic>
        <p:nvPicPr>
          <p:cNvPr id="131" name="Google Shape;131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8000" y="1346200"/>
            <a:ext cx="8128000" cy="4165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0"/>
          <p:cNvSpPr/>
          <p:nvPr/>
        </p:nvSpPr>
        <p:spPr>
          <a:xfrm>
            <a:off x="704707" y="5792462"/>
            <a:ext cx="436959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https://eventuate.io/whyeventsourcing.html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"/>
              <a:buNone/>
            </a:pPr>
            <a:r>
              <a:rPr lang="en-US" sz="3200"/>
              <a:t>Command Query Responsibility Separation</a:t>
            </a:r>
            <a:endParaRPr/>
          </a:p>
        </p:txBody>
      </p:sp>
      <p:pic>
        <p:nvPicPr>
          <p:cNvPr id="138" name="Google Shape;138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48887" y="1417638"/>
            <a:ext cx="6917199" cy="5038588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1"/>
          <p:cNvSpPr/>
          <p:nvPr/>
        </p:nvSpPr>
        <p:spPr>
          <a:xfrm>
            <a:off x="4806032" y="6491967"/>
            <a:ext cx="4174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https://martinfowler.com/bliki/CQRS.html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